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28"/>
  </p:notesMasterIdLst>
  <p:handoutMasterIdLst>
    <p:handoutMasterId r:id="rId29"/>
  </p:handoutMasterIdLst>
  <p:sldIdLst>
    <p:sldId id="500" r:id="rId3"/>
    <p:sldId id="791" r:id="rId4"/>
    <p:sldId id="991" r:id="rId5"/>
    <p:sldId id="1051" r:id="rId6"/>
    <p:sldId id="1052" r:id="rId7"/>
    <p:sldId id="1055" r:id="rId8"/>
    <p:sldId id="1056" r:id="rId9"/>
    <p:sldId id="1057" r:id="rId10"/>
    <p:sldId id="912" r:id="rId11"/>
    <p:sldId id="1089" r:id="rId12"/>
    <p:sldId id="1060" r:id="rId13"/>
    <p:sldId id="913" r:id="rId14"/>
    <p:sldId id="1061" r:id="rId15"/>
    <p:sldId id="1062" r:id="rId16"/>
    <p:sldId id="1082" r:id="rId17"/>
    <p:sldId id="1063" r:id="rId18"/>
    <p:sldId id="1083" r:id="rId19"/>
    <p:sldId id="1064" r:id="rId20"/>
    <p:sldId id="1084" r:id="rId21"/>
    <p:sldId id="1086" r:id="rId22"/>
    <p:sldId id="1087" r:id="rId23"/>
    <p:sldId id="976" r:id="rId24"/>
    <p:sldId id="1073" r:id="rId25"/>
    <p:sldId id="1074" r:id="rId26"/>
    <p:sldId id="1090" r:id="rId27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2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7352" autoAdjust="0"/>
    <p:restoredTop sz="94796" autoAdjust="0"/>
  </p:normalViewPr>
  <p:slideViewPr>
    <p:cSldViewPr snapToGrid="0">
      <p:cViewPr varScale="1">
        <p:scale>
          <a:sx n="110" d="100"/>
          <a:sy n="110" d="100"/>
        </p:scale>
        <p:origin x="234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3420" y="42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6.xml"/><Relationship Id="rId18" Type="http://schemas.openxmlformats.org/officeDocument/2006/relationships/slide" Target="slides/slide21.xml"/><Relationship Id="rId3" Type="http://schemas.openxmlformats.org/officeDocument/2006/relationships/slide" Target="slides/slide5.xml"/><Relationship Id="rId21" Type="http://schemas.openxmlformats.org/officeDocument/2006/relationships/slide" Target="slides/slide25.xml"/><Relationship Id="rId7" Type="http://schemas.openxmlformats.org/officeDocument/2006/relationships/slide" Target="slides/slide9.xml"/><Relationship Id="rId12" Type="http://schemas.openxmlformats.org/officeDocument/2006/relationships/slide" Target="slides/slide15.xml"/><Relationship Id="rId17" Type="http://schemas.openxmlformats.org/officeDocument/2006/relationships/slide" Target="slides/slide20.xml"/><Relationship Id="rId2" Type="http://schemas.openxmlformats.org/officeDocument/2006/relationships/slide" Target="slides/slide4.xml"/><Relationship Id="rId16" Type="http://schemas.openxmlformats.org/officeDocument/2006/relationships/slide" Target="slides/slide19.xml"/><Relationship Id="rId20" Type="http://schemas.openxmlformats.org/officeDocument/2006/relationships/slide" Target="slides/slide24.xml"/><Relationship Id="rId1" Type="http://schemas.openxmlformats.org/officeDocument/2006/relationships/slide" Target="slides/slide3.xml"/><Relationship Id="rId6" Type="http://schemas.openxmlformats.org/officeDocument/2006/relationships/slide" Target="slides/slide8.xml"/><Relationship Id="rId11" Type="http://schemas.openxmlformats.org/officeDocument/2006/relationships/slide" Target="slides/slide14.xml"/><Relationship Id="rId5" Type="http://schemas.openxmlformats.org/officeDocument/2006/relationships/slide" Target="slides/slide7.xml"/><Relationship Id="rId15" Type="http://schemas.openxmlformats.org/officeDocument/2006/relationships/slide" Target="slides/slide18.xml"/><Relationship Id="rId10" Type="http://schemas.openxmlformats.org/officeDocument/2006/relationships/slide" Target="slides/slide13.xml"/><Relationship Id="rId19" Type="http://schemas.openxmlformats.org/officeDocument/2006/relationships/slide" Target="slides/slide23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‹Nº›</a:t>
            </a:fld>
            <a:endParaRPr lang="es-ES" sz="80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4075012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</a:t>
            </a:r>
            <a:r>
              <a:rPr lang="es-ES" sz="800" dirty="0" err="1"/>
              <a:t>Systems</a:t>
            </a:r>
            <a:r>
              <a:rPr lang="es-ES" sz="800" dirty="0"/>
              <a:t>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D9030C1-C977-B14B-8EB7-BA2B30FCDB63}" type="slidenum">
              <a:rPr lang="en-US" sz="800"/>
              <a:pPr/>
              <a:t>1</a:t>
            </a:fld>
            <a:endParaRPr lang="es-ES" sz="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Programa Cisco Networking Academy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7: Listas de control de acceso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476943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7.1.4 – Pautas para la ubicación de listas ACL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7.1.4.1 – ¿Dónde ubicar las listas ACL?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7.1.4 – Pautas para la ubicación de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7.1.4.2 – Ubicación de listas ACL estándares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12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7: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196270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7.2.1.1 – Sintaxis de una ACL de IPv4 estándar numerada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7.2.1.2 – Aplicar listas ACL de IPv4 estándares a las interfaces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7.2.1.2 – Aplicar listas ACL de IPv4 estándares a las interfaces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7.2.1.3 – Ejemplos de listas ACL de IPv4 estándares numeradas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7.2.1.3 – Ejemplos de listas ACL de IPv4 estándares numeradas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7.2.1.4 – Sintaxis de una ACL de IPv4 estándar con nombre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7.2.1.4 – Sintaxis de una ACL de IPv4 estándar con nombre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baseline="0" dirty="0"/>
              <a:t>Routing and Switching Essentials v6.0</a:t>
            </a:r>
            <a:endParaRPr lang="es-ES" b="0" dirty="0"/>
          </a:p>
          <a:p>
            <a:pPr>
              <a:buFontTx/>
              <a:buNone/>
            </a:pPr>
            <a:r>
              <a:rPr lang="es-ES" sz="1200" b="0" dirty="0"/>
              <a:t>Capítulo 7: Listas de control de acceso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7.2.2 – Modificar listas ACL de IPv4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7.2.2.3 – Editar listas ACL estándares con nombre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7.2.2 – Modificar listas ACL de IPv4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7.2.2.4 – Verificar listas ACL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22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7: Listas de control de acceso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82555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7.3 – </a:t>
            </a:r>
            <a:r>
              <a:rPr lang="es-ES" sz="1200" dirty="0">
                <a:latin typeface="Arial" charset="0"/>
              </a:rPr>
              <a:t>Solución de problemas en listas 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7.3.1 – Procesar paquetes con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7.3.1.1 – Denegar todo implícito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7.3 – </a:t>
            </a:r>
            <a:r>
              <a:rPr lang="es-ES" sz="1200" dirty="0">
                <a:latin typeface="Arial" charset="0"/>
              </a:rPr>
              <a:t>Solución de problemas en listas 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7.3.1 – Procesar paquetes con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7.3.1.2 – El orden de las ACE en una ACL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7.3 – </a:t>
            </a:r>
            <a:r>
              <a:rPr lang="es-ES" sz="1200" dirty="0">
                <a:latin typeface="Arial" charset="0"/>
              </a:rPr>
              <a:t>Solución de problemas en listas 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7.3.1 – Procesar paquetes con listas ACL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7.3.1.2 – El orden de las ACE en una 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 – Propósito de las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7.1.1.1 – ¿Qué es una ACL?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 – Propósito de las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7.1.1.2 – Filtrado de paquetes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 – Propósito de las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7.1.1.3 – Funcionamiento de una ACL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 – Máscaras de comodín en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7.1.2.3 – Cálculo de la máscara de comodín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 – Máscaras de comodín en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7.1.2.4 – Palabras clave de una máscara de comodín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 – Máscaras de comodín en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7.1.2.5 – Ejemplos de palabras clave de una máscara de comodín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7.1.4 – Pautas para la ubicación de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7.1.4.1 – ¿Dónde ubicar las listas ACL?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222644" y="6670529"/>
            <a:ext cx="290057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222630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222644" y="6670529"/>
            <a:ext cx="290057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222630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>
                <a:latin typeface="Arial" charset="0"/>
              </a:rPr>
              <a:t>Listas de control de acceso</a:t>
            </a:r>
            <a:endParaRPr lang="es-ES" sz="24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s-ES"/>
              <a:t>Routing and Switching Essentials v6.0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Pautas para la ubicación de listas ACL</a:t>
            </a:r>
            <a:br>
              <a:rPr sz="1800" dirty="0"/>
            </a:br>
            <a:r>
              <a:rPr lang="es-ES" sz="3000" dirty="0"/>
              <a:t>¿Dónde ubicar las listas ACL? (continuación)</a:t>
            </a:r>
            <a:endParaRPr lang="es-ES" sz="30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3160" y="1770501"/>
            <a:ext cx="8073571" cy="331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charset="0"/>
              <a:buChar char="§"/>
            </a:pPr>
            <a:r>
              <a:rPr lang="es-ES" sz="2000" dirty="0">
                <a:latin typeface="+mn-lt"/>
              </a:rPr>
              <a:t>Cada ACL se debe colocar donde tenga más impacto en la eficiencia. 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charset="0"/>
              <a:buChar char="§"/>
            </a:pPr>
            <a:r>
              <a:rPr lang="es-ES" sz="2000" dirty="0">
                <a:latin typeface="+mn-lt"/>
              </a:rPr>
              <a:t>Las reglas básicas son las siguientes:</a:t>
            </a:r>
          </a:p>
          <a:p>
            <a:pPr marL="693738" lvl="1" indent="-236538" algn="l" defTabSz="814388">
              <a:lnSpc>
                <a:spcPts val="3000"/>
              </a:lnSpc>
              <a:spcBef>
                <a:spcPct val="50000"/>
              </a:spcBef>
              <a:buClr>
                <a:srgbClr val="708CA1"/>
              </a:buClr>
              <a:buFont typeface="Wingdings" charset="0"/>
              <a:buChar char="§"/>
            </a:pPr>
            <a:r>
              <a:rPr lang="es-ES" sz="20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Listas ACL extendidas: </a:t>
            </a:r>
            <a:r>
              <a:rPr lang="es-ES" sz="2000" dirty="0">
                <a:latin typeface="+mn-lt"/>
              </a:rPr>
              <a:t>Coloque las listas ACL extendidas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 lo más cerca posible del origen </a:t>
            </a:r>
            <a:r>
              <a:rPr lang="es-ES" sz="2000" dirty="0">
                <a:latin typeface="+mn-lt"/>
              </a:rPr>
              <a:t>del tráfico que se filtrará.</a:t>
            </a:r>
          </a:p>
          <a:p>
            <a:pPr marL="693738" lvl="1" indent="-236538" algn="l" defTabSz="814388">
              <a:lnSpc>
                <a:spcPts val="3000"/>
              </a:lnSpc>
              <a:spcBef>
                <a:spcPct val="50000"/>
              </a:spcBef>
              <a:buClr>
                <a:srgbClr val="708CA1"/>
              </a:buClr>
              <a:buFont typeface="Wingdings" charset="0"/>
              <a:buChar char="§"/>
            </a:pPr>
            <a:r>
              <a:rPr lang="es-ES" sz="20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Listas ACL estándar: </a:t>
            </a:r>
            <a:r>
              <a:rPr lang="es-ES" sz="2000" dirty="0">
                <a:latin typeface="+mn-lt"/>
              </a:rPr>
              <a:t>Debido a que en las listas ACL estándares no se especifican las direcciones de destino, colóquelas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 tan cerca del destino como sea posible</a:t>
            </a:r>
            <a:r>
              <a:rPr lang="es-ES" sz="20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8363498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Pautas para la ubicación de listas ACL</a:t>
            </a:r>
            <a:br>
              <a:rPr sz="1800" dirty="0"/>
            </a:br>
            <a:r>
              <a:rPr lang="es-ES" dirty="0"/>
              <a:t>Ubicación de listas ACL estándares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325880"/>
            <a:ext cx="8752915" cy="667699"/>
          </a:xfrm>
        </p:spPr>
        <p:txBody>
          <a:bodyPr>
            <a:spAutoFit/>
          </a:bodyPr>
          <a:lstStyle/>
          <a:p>
            <a:r>
              <a:rPr lang="es-ES" sz="2000" dirty="0"/>
              <a:t>El administrador desea impedir que el tráfico que se origina en la red 192.168.10.0/24 llegue a la red 192.168.30.0/24.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91077" y="2079308"/>
            <a:ext cx="6185917" cy="4382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7966845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ACL de IPv4 estándar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92449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Configurar listas ACL de IPv4 estándares</a:t>
            </a:r>
            <a:br>
              <a:rPr sz="1800" dirty="0"/>
            </a:br>
            <a:r>
              <a:rPr lang="es-ES" sz="2800" dirty="0">
                <a:latin typeface="Arial" charset="0"/>
              </a:rPr>
              <a:t>Sintaxis de una ACL de IPv4 estándar numerada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325880"/>
            <a:ext cx="8752915" cy="784655"/>
          </a:xfrm>
        </p:spPr>
        <p:txBody>
          <a:bodyPr>
            <a:spAutoFit/>
          </a:bodyPr>
          <a:lstStyle/>
          <a:p>
            <a:r>
              <a:rPr lang="es-ES" dirty="0" err="1"/>
              <a:t>Router</a:t>
            </a:r>
            <a:r>
              <a:rPr lang="es-ES" dirty="0"/>
              <a:t>(</a:t>
            </a:r>
            <a:r>
              <a:rPr lang="es-ES" dirty="0" err="1"/>
              <a:t>config</a:t>
            </a:r>
            <a:r>
              <a:rPr lang="es-ES" dirty="0"/>
              <a:t>)# </a:t>
            </a:r>
            <a:r>
              <a:rPr lang="es-ES" b="1" dirty="0"/>
              <a:t>access-list</a:t>
            </a:r>
            <a:r>
              <a:rPr lang="es-ES" dirty="0"/>
              <a:t> </a:t>
            </a:r>
            <a:r>
              <a:rPr lang="es-ES" i="1" dirty="0"/>
              <a:t>número-de-lista-de-acceso </a:t>
            </a:r>
            <a:r>
              <a:rPr lang="es-ES" dirty="0"/>
              <a:t>{ </a:t>
            </a:r>
            <a:r>
              <a:rPr lang="es-ES" b="1" dirty="0"/>
              <a:t>deny</a:t>
            </a:r>
            <a:r>
              <a:rPr lang="es-ES" dirty="0"/>
              <a:t> | </a:t>
            </a:r>
            <a:r>
              <a:rPr lang="es-ES" b="1" dirty="0"/>
              <a:t>permit</a:t>
            </a:r>
            <a:r>
              <a:rPr lang="es-ES" dirty="0"/>
              <a:t> | </a:t>
            </a:r>
            <a:r>
              <a:rPr lang="es-ES" b="1" dirty="0"/>
              <a:t>remark</a:t>
            </a:r>
            <a:r>
              <a:rPr lang="es-ES" dirty="0"/>
              <a:t> } </a:t>
            </a:r>
            <a:r>
              <a:rPr lang="es-ES" i="1" dirty="0"/>
              <a:t>origen</a:t>
            </a:r>
            <a:r>
              <a:rPr lang="es-ES" dirty="0"/>
              <a:t> [ </a:t>
            </a:r>
            <a:r>
              <a:rPr lang="es-ES" i="1" dirty="0"/>
              <a:t>comodín-de-origen</a:t>
            </a:r>
            <a:r>
              <a:rPr lang="es-ES" dirty="0"/>
              <a:t> ] [ </a:t>
            </a:r>
            <a:r>
              <a:rPr lang="es-ES" b="1" dirty="0"/>
              <a:t>log</a:t>
            </a:r>
            <a:r>
              <a:rPr lang="es-ES" dirty="0"/>
              <a:t> ]</a:t>
            </a:r>
            <a:endParaRPr lang="es-ES" sz="20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05" y="4731068"/>
            <a:ext cx="50863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3" y="2340293"/>
            <a:ext cx="509587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3E3FCC4-ECC3-4C49-A5F6-3054CEE2E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668" y="2261055"/>
            <a:ext cx="293450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>
              <a:lnSpc>
                <a:spcPct val="100000"/>
              </a:lnSpc>
            </a:pPr>
            <a:endParaRPr kumimoji="0" lang="es-ES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l">
              <a:lnSpc>
                <a:spcPct val="100000"/>
              </a:lnSpc>
            </a:pPr>
            <a:r>
              <a:rPr kumimoji="0" lang="es-ES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Un </a:t>
            </a:r>
            <a:r>
              <a:rPr kumimoji="0" lang="es-ES" altLang="es-MX" sz="16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+mj-lt"/>
              </a:rPr>
              <a:t>access</a:t>
            </a:r>
            <a:r>
              <a:rPr lang="es-ES" altLang="es-MX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s-ES" altLang="es-MX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list</a:t>
            </a:r>
            <a:r>
              <a:rPr lang="es-ES" altLang="es-MX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s-ES" altLang="es-MX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remark</a:t>
            </a:r>
            <a:r>
              <a:rPr kumimoji="0" lang="es-ES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es un comentario opcional que se coloca antes o después </a:t>
            </a:r>
            <a:r>
              <a:rPr lang="es-ES" altLang="es-MX" sz="1600" dirty="0"/>
              <a:t>de una lista de acceso, que d</a:t>
            </a:r>
            <a:r>
              <a:rPr kumimoji="0" lang="es-ES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escribe la ACL. Cada comentario tiene un límite de 100 caracteres. </a:t>
            </a:r>
          </a:p>
          <a:p>
            <a:pPr lvl="0" algn="l">
              <a:lnSpc>
                <a:spcPct val="100000"/>
              </a:lnSpc>
            </a:pPr>
            <a:endParaRPr kumimoji="0" lang="es-ES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6479174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600" dirty="0"/>
              <a:t>Configurar listas ACL de IPv4 estándares</a:t>
            </a:r>
            <a:br>
              <a:rPr sz="1800" dirty="0"/>
            </a:br>
            <a:r>
              <a:rPr lang="es-ES" sz="2400" dirty="0">
                <a:latin typeface="Arial" charset="0"/>
              </a:rPr>
              <a:t>Aplicar listas ACL de IPv4 estándares a las interfaces</a:t>
            </a:r>
            <a:endParaRPr lang="es-ES" sz="24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12237" y="1504950"/>
            <a:ext cx="6115227" cy="4956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4304739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9108" y="790632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/>
              <a:t>Configurar listas ACL de IPv4 estándares</a:t>
            </a:r>
            <a:br>
              <a:rPr sz="1800" dirty="0"/>
            </a:br>
            <a:r>
              <a:rPr lang="es-ES" dirty="0">
                <a:latin typeface="Arial" charset="0"/>
              </a:rPr>
              <a:t>Aplicar listas ACL de IPv4 estándares a las interfaces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891154" y="1537098"/>
            <a:ext cx="5300731" cy="4968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0186490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600" dirty="0"/>
              <a:t>Configurar listas ACL de IPv4 estándares</a:t>
            </a:r>
            <a:br>
              <a:rPr sz="1600" dirty="0"/>
            </a:br>
            <a:r>
              <a:rPr lang="es-ES" sz="2600" dirty="0">
                <a:latin typeface="Arial" charset="0"/>
              </a:rPr>
              <a:t>Ejemplos de listas ACL de IPv4 estándares numeradas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07363" y="1523048"/>
            <a:ext cx="6197026" cy="4984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687628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697439" y="1548292"/>
            <a:ext cx="5728251" cy="5015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9108" y="441960"/>
            <a:ext cx="8772157" cy="1218248"/>
          </a:xfrm>
        </p:spPr>
        <p:txBody>
          <a:bodyPr/>
          <a:lstStyle/>
          <a:p>
            <a:pPr eaLnBrk="1" hangingPunct="1"/>
            <a:r>
              <a:rPr lang="es-ES" sz="1800" dirty="0"/>
              <a:t>Configurar listas ACL de IPv4 estándares</a:t>
            </a:r>
            <a:br>
              <a:rPr sz="1800" dirty="0"/>
            </a:br>
            <a:r>
              <a:rPr lang="es-ES" dirty="0">
                <a:latin typeface="Arial" charset="0"/>
              </a:rPr>
              <a:t>Ejemplos de listas ACL de IPv4 estándares numeradas</a:t>
            </a:r>
          </a:p>
        </p:txBody>
      </p:sp>
    </p:spTree>
    <p:extLst>
      <p:ext uri="{BB962C8B-B14F-4D97-AF65-F5344CB8AC3E}">
        <p14:creationId xmlns:p14="http://schemas.microsoft.com/office/powerpoint/2010/main" val="3370267979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Configurar listas ACL de IPv4 estándares</a:t>
            </a:r>
            <a:br>
              <a:rPr sz="1800" dirty="0"/>
            </a:br>
            <a:r>
              <a:rPr lang="es-ES" sz="2800" dirty="0">
                <a:latin typeface="Arial" charset="0"/>
              </a:rPr>
              <a:t>Sintaxis de una ACL de IPv4 estándar con nombre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26982" y="1432561"/>
            <a:ext cx="6523298" cy="513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433551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600" dirty="0"/>
              <a:t>Configurar listas ACL de IPv4 estándares</a:t>
            </a:r>
            <a:br>
              <a:rPr sz="1600" dirty="0"/>
            </a:br>
            <a:r>
              <a:rPr lang="es-ES" sz="2100" dirty="0">
                <a:latin typeface="Arial" charset="0"/>
              </a:rPr>
              <a:t>Sintaxis de una ACL de IPv4 estándar con nombre (continuación)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87684" y="1345883"/>
            <a:ext cx="5804544" cy="525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6367023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1432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Funcionamiento de una ACL</a:t>
            </a: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Modificar listas ACL de IPv4</a:t>
            </a:r>
            <a:br>
              <a:rPr sz="1800" dirty="0"/>
            </a:br>
            <a:r>
              <a:rPr lang="es-ES" dirty="0"/>
              <a:t>Editar listas ACL estándares con nombre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40780" y="1483750"/>
            <a:ext cx="6131582" cy="4748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8622202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Modificar listas ACL de IPv4</a:t>
            </a:r>
            <a:br>
              <a:rPr sz="1800" dirty="0"/>
            </a:br>
            <a:r>
              <a:rPr lang="es-ES" dirty="0">
                <a:latin typeface="Arial" charset="0"/>
              </a:rPr>
              <a:t>Verificar listas ACL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8" y="1296353"/>
            <a:ext cx="507682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0" y="4220527"/>
            <a:ext cx="5679142" cy="224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013730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Solución de problemas en listas ACL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346901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Procesar paquetes con listas ACL</a:t>
            </a:r>
            <a:br>
              <a:rPr sz="1800" dirty="0"/>
            </a:br>
            <a:r>
              <a:rPr lang="es-ES" dirty="0">
                <a:latin typeface="Arial" charset="0"/>
              </a:rPr>
              <a:t>Denegar todo implícito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325880"/>
            <a:ext cx="8752915" cy="804660"/>
          </a:xfrm>
        </p:spPr>
        <p:txBody>
          <a:bodyPr>
            <a:spAutoFit/>
          </a:bodyPr>
          <a:lstStyle/>
          <a:p>
            <a:r>
              <a:rPr lang="es-ES" sz="1400" dirty="0"/>
              <a:t>Se debe configurar al menos una </a:t>
            </a:r>
            <a:r>
              <a:rPr lang="es-ES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ACE permit </a:t>
            </a:r>
            <a:r>
              <a:rPr lang="es-ES" sz="1400" dirty="0"/>
              <a:t>en una ACL. En caso contrario, se bloquea todo el tráfico.</a:t>
            </a:r>
          </a:p>
          <a:p>
            <a:r>
              <a:rPr lang="es-ES" sz="1400" dirty="0"/>
              <a:t>Para la red en la ilustración, si se aplica la ACL 1 o la ACL 2 a la interfaz S0/0/0 del R1 en el sentido de salida, se obtiene el mismo resultado.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116150" y="2379772"/>
            <a:ext cx="4904141" cy="426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150705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91817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/>
              <a:t>Procesar paquetes con listas ACL</a:t>
            </a:r>
            <a:br>
              <a:rPr sz="1800" dirty="0"/>
            </a:br>
            <a:r>
              <a:rPr lang="es-ES" dirty="0">
                <a:latin typeface="Arial" charset="0"/>
              </a:rPr>
              <a:t>El orden de las entradas de control de acceso (ACE) en una ACL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99161" y="1901513"/>
            <a:ext cx="6934219" cy="231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899161" y="4217992"/>
            <a:ext cx="6949437" cy="2053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6291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442800"/>
            <a:ext cx="8772157" cy="1218619"/>
          </a:xfrm>
        </p:spPr>
        <p:txBody>
          <a:bodyPr>
            <a:spAutoFit/>
          </a:bodyPr>
          <a:lstStyle/>
          <a:p>
            <a:pPr eaLnBrk="1" hangingPunct="1"/>
            <a:r>
              <a:rPr lang="es-ES" sz="1800" dirty="0"/>
              <a:t>Procesar paquetes con listas ACL</a:t>
            </a:r>
            <a:br>
              <a:rPr sz="1800" dirty="0"/>
            </a:br>
            <a:r>
              <a:rPr lang="es-ES" dirty="0">
                <a:latin typeface="Arial" charset="0"/>
              </a:rPr>
              <a:t>El orden de las entradas de control de acceso (ACE) en una ACL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24740" y="1978757"/>
            <a:ext cx="7114348" cy="2271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5584690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Propósito de las listas ACL</a:t>
            </a:r>
            <a:br>
              <a:rPr sz="1800" dirty="0"/>
            </a:br>
            <a:r>
              <a:rPr lang="es-ES" dirty="0"/>
              <a:t>¿Qué es una ACL?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64866" y="2078888"/>
            <a:ext cx="6138068" cy="449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3839" y="1310640"/>
            <a:ext cx="8667931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charset="0"/>
              <a:buChar char="§"/>
            </a:pPr>
            <a:r>
              <a:rPr lang="es-ES" sz="1800" dirty="0">
                <a:latin typeface="+mn-lt"/>
              </a:rPr>
              <a:t>Los routers no tienen listas ACL configuradas de manera predeterminada, por lo que no filtran el tráfico de manera predeterminada. </a:t>
            </a:r>
          </a:p>
        </p:txBody>
      </p:sp>
    </p:spTree>
    <p:extLst>
      <p:ext uri="{BB962C8B-B14F-4D97-AF65-F5344CB8AC3E}">
        <p14:creationId xmlns:p14="http://schemas.microsoft.com/office/powerpoint/2010/main" val="1445522053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Propósito de las listas ACL</a:t>
            </a:r>
            <a:br>
              <a:rPr sz="1800" dirty="0"/>
            </a:br>
            <a:r>
              <a:rPr lang="es-ES" dirty="0"/>
              <a:t>Filtrado de paquetes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3868" y="1349058"/>
            <a:ext cx="8641080" cy="4959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6538" indent="-236538" algn="just" defTabSz="814388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708CA1"/>
              </a:buClr>
              <a:buFont typeface="Wingdings" charset="0"/>
              <a:buChar char="§"/>
            </a:pPr>
            <a:r>
              <a:rPr lang="es-ES" sz="2000" dirty="0">
                <a:latin typeface="+mn-lt"/>
              </a:rPr>
              <a:t>El filtrado de paquetes, a veces denominado “filtrado de paquetes estático”, controla el acceso a una red mediante el 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análisis de los paquetes entrantes y salientes </a:t>
            </a:r>
            <a:r>
              <a:rPr lang="es-ES" sz="2000" dirty="0">
                <a:latin typeface="+mn-lt"/>
              </a:rPr>
              <a:t>y la transferencia o el descarte de estos según determinados criterios, como 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la dirección IP de origen, la dirección IP de destino y el protocolo incluido en el paquete</a:t>
            </a:r>
            <a:r>
              <a:rPr lang="es-ES" sz="2000" dirty="0">
                <a:latin typeface="+mn-lt"/>
              </a:rPr>
              <a:t>.</a:t>
            </a:r>
          </a:p>
          <a:p>
            <a:pPr marL="236538" indent="-236538" algn="just" defTabSz="814388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708CA1"/>
              </a:buClr>
              <a:buFont typeface="Wingdings" charset="0"/>
              <a:buChar char="§"/>
            </a:pPr>
            <a:r>
              <a:rPr lang="es-ES" sz="2000" dirty="0">
                <a:latin typeface="+mn-lt"/>
              </a:rPr>
              <a:t>Cuando reenvía o deniega los paquetes según las reglas de filtrado, un router funciona como filtro de paquetes.</a:t>
            </a:r>
          </a:p>
          <a:p>
            <a:pPr marL="236538" indent="-236538" algn="just" defTabSz="814388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708CA1"/>
              </a:buClr>
              <a:buFont typeface="Wingdings" charset="0"/>
              <a:buChar char="§"/>
            </a:pPr>
            <a:r>
              <a:rPr lang="es-ES" sz="2000" dirty="0">
                <a:latin typeface="+mn-lt"/>
              </a:rPr>
              <a:t>Una 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ACL </a:t>
            </a:r>
            <a:r>
              <a:rPr lang="es-ES" sz="2000" dirty="0">
                <a:latin typeface="+mn-lt"/>
              </a:rPr>
              <a:t>es una lista secuencial de instrucciones 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permit (permitir) o deny (denegar)</a:t>
            </a:r>
            <a:r>
              <a:rPr lang="es-ES" sz="2000" dirty="0">
                <a:latin typeface="+mn-lt"/>
              </a:rPr>
              <a:t>, conocidas como 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“entradas de control de acceso” (ACE)</a:t>
            </a:r>
            <a:r>
              <a:rPr lang="es-ES" sz="20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498540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Propósito de las listas ACL</a:t>
            </a:r>
            <a:br>
              <a:rPr sz="1800" dirty="0"/>
            </a:br>
            <a:r>
              <a:rPr lang="es-ES" dirty="0"/>
              <a:t>Funcionamiento de una ACL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201" y="1889026"/>
            <a:ext cx="827832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3068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Máscaras de comodín en listas ACL</a:t>
            </a:r>
            <a:br>
              <a:rPr sz="1800" dirty="0"/>
            </a:br>
            <a:r>
              <a:rPr lang="es-ES" dirty="0"/>
              <a:t>Cálculo de la máscara de comodín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4320" y="1676400"/>
            <a:ext cx="7848600" cy="100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charset="0"/>
              <a:buChar char="§"/>
            </a:pPr>
            <a:r>
              <a:rPr lang="es-ES" sz="2000" dirty="0">
                <a:latin typeface="+mn-lt"/>
              </a:rPr>
              <a:t>El cálculo de máscaras de comodín puede ser difícil. Un método abreviado es restar la máscara de subred a 255.255.255.255.</a:t>
            </a:r>
          </a:p>
          <a:p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2301" y="2685907"/>
            <a:ext cx="2852638" cy="399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31189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Máscaras de comodín en listas ACL</a:t>
            </a:r>
            <a:br>
              <a:rPr sz="1800" dirty="0"/>
            </a:br>
            <a:r>
              <a:rPr lang="es-ES" dirty="0"/>
              <a:t>Palabras clave de una máscara de comodín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02536" y="1453514"/>
            <a:ext cx="6401275" cy="514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0488133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600" dirty="0"/>
              <a:t>Máscaras de comodín en listas ACL</a:t>
            </a:r>
            <a:br>
              <a:rPr sz="1600" dirty="0"/>
            </a:br>
            <a:r>
              <a:rPr lang="es-ES" sz="2400" dirty="0"/>
              <a:t>Ejemplos de palabras clave de una máscara de comodín</a:t>
            </a:r>
            <a:endParaRPr lang="es-ES" sz="24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84851" y="1433513"/>
            <a:ext cx="6433417" cy="451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7967586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Pautas para la ubicación de listas ACL</a:t>
            </a:r>
            <a:br>
              <a:rPr sz="1800" dirty="0"/>
            </a:br>
            <a:r>
              <a:rPr lang="es-ES" sz="3000" dirty="0"/>
              <a:t>¿Dónde ubicar las listas ACL?</a:t>
            </a:r>
            <a:endParaRPr lang="es-ES" sz="30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56707" y="1362074"/>
            <a:ext cx="6915602" cy="514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0030874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30621</TotalTime>
  <Pages>28</Pages>
  <Words>1260</Words>
  <Application>Microsoft Office PowerPoint</Application>
  <PresentationFormat>Presentación en pantalla (4:3)</PresentationFormat>
  <Paragraphs>141</Paragraphs>
  <Slides>25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25</vt:i4>
      </vt:variant>
    </vt:vector>
  </HeadingPairs>
  <TitlesOfParts>
    <vt:vector size="29" baseType="lpstr">
      <vt:lpstr>Arial</vt:lpstr>
      <vt:lpstr>Wingdings</vt:lpstr>
      <vt:lpstr>PPT-TMPLT-WHT_C</vt:lpstr>
      <vt:lpstr>NetAcad-4F_PPT-WHT_060408</vt:lpstr>
      <vt:lpstr>Listas de control de acceso</vt:lpstr>
      <vt:lpstr>Funcionamiento de una ACL</vt:lpstr>
      <vt:lpstr>Propósito de las listas ACL ¿Qué es una ACL?</vt:lpstr>
      <vt:lpstr>Propósito de las listas ACL Filtrado de paquetes</vt:lpstr>
      <vt:lpstr>Propósito de las listas ACL Funcionamiento de una ACL</vt:lpstr>
      <vt:lpstr>Máscaras de comodín en listas ACL Cálculo de la máscara de comodín</vt:lpstr>
      <vt:lpstr>Máscaras de comodín en listas ACL Palabras clave de una máscara de comodín</vt:lpstr>
      <vt:lpstr>Máscaras de comodín en listas ACL Ejemplos de palabras clave de una máscara de comodín</vt:lpstr>
      <vt:lpstr>Pautas para la ubicación de listas ACL ¿Dónde ubicar las listas ACL?</vt:lpstr>
      <vt:lpstr>Pautas para la ubicación de listas ACL ¿Dónde ubicar las listas ACL? (continuación)</vt:lpstr>
      <vt:lpstr>Pautas para la ubicación de listas ACL Ubicación de listas ACL estándares</vt:lpstr>
      <vt:lpstr>ACL de IPv4 estándar</vt:lpstr>
      <vt:lpstr>Configurar listas ACL de IPv4 estándares Sintaxis de una ACL de IPv4 estándar numerada</vt:lpstr>
      <vt:lpstr>Configurar listas ACL de IPv4 estándares Aplicar listas ACL de IPv4 estándares a las interfaces</vt:lpstr>
      <vt:lpstr>Configurar listas ACL de IPv4 estándares Aplicar listas ACL de IPv4 estándares a las interfaces</vt:lpstr>
      <vt:lpstr>Configurar listas ACL de IPv4 estándares Ejemplos de listas ACL de IPv4 estándares numeradas</vt:lpstr>
      <vt:lpstr>Configurar listas ACL de IPv4 estándares Ejemplos de listas ACL de IPv4 estándares numeradas</vt:lpstr>
      <vt:lpstr>Configurar listas ACL de IPv4 estándares Sintaxis de una ACL de IPv4 estándar con nombre</vt:lpstr>
      <vt:lpstr>Configurar listas ACL de IPv4 estándares Sintaxis de una ACL de IPv4 estándar con nombre (continuación)</vt:lpstr>
      <vt:lpstr>Modificar listas ACL de IPv4 Editar listas ACL estándares con nombre</vt:lpstr>
      <vt:lpstr>Modificar listas ACL de IPv4 Verificar listas ACL</vt:lpstr>
      <vt:lpstr>Solución de problemas en listas ACL</vt:lpstr>
      <vt:lpstr>Procesar paquetes con listas ACL Denegar todo implícito</vt:lpstr>
      <vt:lpstr>Procesar paquetes con listas ACL El orden de las entradas de control de acceso (ACE) en una ACL</vt:lpstr>
      <vt:lpstr>Procesar paquetes con listas ACL El orden de las entradas de control de acceso (ACE) en una ACL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Lizethe Pérez Fuertes</cp:lastModifiedBy>
  <cp:revision>1092</cp:revision>
  <cp:lastPrinted>1999-01-27T00:54:54Z</cp:lastPrinted>
  <dcterms:created xsi:type="dcterms:W3CDTF">2006-10-23T15:07:30Z</dcterms:created>
  <dcterms:modified xsi:type="dcterms:W3CDTF">2023-04-24T18:14:37Z</dcterms:modified>
</cp:coreProperties>
</file>